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5" r:id="rId2"/>
    <p:sldId id="314" r:id="rId3"/>
    <p:sldId id="313" r:id="rId4"/>
    <p:sldId id="315" r:id="rId5"/>
    <p:sldId id="319" r:id="rId6"/>
    <p:sldId id="318" r:id="rId7"/>
    <p:sldId id="317" r:id="rId8"/>
    <p:sldId id="320" r:id="rId9"/>
    <p:sldId id="321" r:id="rId10"/>
    <p:sldId id="272" r:id="rId11"/>
    <p:sldId id="306" r:id="rId12"/>
    <p:sldId id="286" r:id="rId13"/>
    <p:sldId id="309" r:id="rId14"/>
    <p:sldId id="269" r:id="rId15"/>
    <p:sldId id="307" r:id="rId16"/>
    <p:sldId id="310" r:id="rId17"/>
    <p:sldId id="312" r:id="rId18"/>
    <p:sldId id="305" r:id="rId19"/>
    <p:sldId id="278" r:id="rId20"/>
    <p:sldId id="302" r:id="rId21"/>
    <p:sldId id="298" r:id="rId22"/>
    <p:sldId id="299" r:id="rId23"/>
    <p:sldId id="322" r:id="rId24"/>
    <p:sldId id="285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T" initials="..." lastIdx="17" clrIdx="0">
    <p:extLst/>
  </p:cmAuthor>
  <p:cmAuthor id="2" name="Karin" initials="KMB" lastIdx="17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1A44"/>
    <a:srgbClr val="BD1550"/>
    <a:srgbClr val="E97F02"/>
    <a:srgbClr val="8A9B0F"/>
    <a:srgbClr val="490A3D"/>
    <a:srgbClr val="ABBD29"/>
    <a:srgbClr val="C8D84B"/>
    <a:srgbClr val="E0F254"/>
    <a:srgbClr val="66A035"/>
    <a:srgbClr val="5B1E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155" autoAdjust="0"/>
    <p:restoredTop sz="94660" autoAdjust="0"/>
  </p:normalViewPr>
  <p:slideViewPr>
    <p:cSldViewPr>
      <p:cViewPr varScale="1">
        <p:scale>
          <a:sx n="115" d="100"/>
          <a:sy n="115" d="100"/>
        </p:scale>
        <p:origin x="1812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5538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E43BFE-68FF-476D-9354-B647E2CA2E76}" type="datetimeFigureOut">
              <a:rPr lang="sl-SI" smtClean="0"/>
              <a:pPr/>
              <a:t>14.9.2018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573FB-FA2E-4F92-B44B-62635A64368F}" type="slidenum">
              <a:rPr lang="sl-SI" smtClean="0"/>
              <a:pPr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14446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5EE5DD-14CE-475A-93C6-84F387FFC5E8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D57A68-B95A-498B-8FA1-D6E958C41C5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641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043608" y="4149080"/>
            <a:ext cx="7772400" cy="1470025"/>
          </a:xfrm>
        </p:spPr>
        <p:txBody>
          <a:bodyPr>
            <a:normAutofit/>
          </a:bodyPr>
          <a:lstStyle>
            <a:lvl1pPr algn="r">
              <a:defRPr sz="44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1043608" y="5733256"/>
            <a:ext cx="7772400" cy="924123"/>
          </a:xfrm>
        </p:spPr>
        <p:txBody>
          <a:bodyPr anchor="t">
            <a:normAutofit/>
          </a:bodyPr>
          <a:lstStyle>
            <a:lvl1pPr marL="0" indent="0" algn="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fr-FR" dirty="0"/>
          </a:p>
        </p:txBody>
      </p:sp>
      <p:pic>
        <p:nvPicPr>
          <p:cNvPr id="14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468560" y="2996952"/>
            <a:ext cx="10057384" cy="408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6986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t">
            <a:normAutofit/>
          </a:bodyPr>
          <a:lstStyle>
            <a:lvl1pPr algn="l">
              <a:defRPr sz="3200" b="1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>
            <a:normAutofit/>
          </a:bodyPr>
          <a:lstStyle>
            <a:lvl1pPr>
              <a:defRPr sz="24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  <a:lvl2pPr>
              <a:defRPr sz="20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2pPr>
            <a:lvl3pPr>
              <a:defRPr sz="18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3pPr>
            <a:lvl4pPr>
              <a:defRPr sz="16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4pPr>
            <a:lvl5pPr>
              <a:defRPr sz="1600">
                <a:solidFill>
                  <a:srgbClr val="E97F02"/>
                </a:solidFill>
                <a:latin typeface="Helvetica" pitchFamily="2" charset="0"/>
                <a:ea typeface="Helvetica" pitchFamily="2" charset="0"/>
                <a:cs typeface="Helvetica" pitchFamily="2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fld id="{DAE5A09B-D604-4A22-B906-C22C6CD8E4B1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Helvetica" pitchFamily="2" charset="0"/>
                <a:ea typeface="Helvetica" pitchFamily="2" charset="0"/>
                <a:cs typeface="Helvetica" pitchFamily="2" charset="0"/>
              </a:defRPr>
            </a:lvl1pPr>
          </a:lstStyle>
          <a:p>
            <a:fld id="{09337C73-6FA9-45D2-9AFC-0B7166467F7F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Connecteur droit 9"/>
          <p:cNvCxnSpPr/>
          <p:nvPr userDrawn="1"/>
        </p:nvCxnSpPr>
        <p:spPr>
          <a:xfrm>
            <a:off x="467544" y="6309320"/>
            <a:ext cx="8208912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468560" y="-1179512"/>
            <a:ext cx="10081120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7390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CC141-6D49-4D34-A6CC-633A4A2F5BB8}" type="datetimeFigureOut">
              <a:rPr lang="sl-SI" smtClean="0"/>
              <a:pPr/>
              <a:t>14.9.2018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D7310B-71AC-4A08-B0ED-C98E60D58215}" type="slidenum">
              <a:rPr lang="sl-SI" smtClean="0"/>
              <a:pPr/>
              <a:t>‹#›</a:t>
            </a:fld>
            <a:endParaRPr lang="sl-SI"/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 flipV="1">
            <a:off x="-468560" y="-1179512"/>
            <a:ext cx="10081120" cy="8280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93524B-2C87-428A-88D7-1FB63FE4DFEE}" type="datetimeFigureOut">
              <a:rPr lang="en-US" smtClean="0"/>
              <a:pPr/>
              <a:t>9/14/2018</a:t>
            </a:fld>
            <a:endParaRPr lang="en-US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5202EA-4DD3-43D5-9D44-A0125C69CE2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62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9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/>
          <p:cNvSpPr>
            <a:spLocks noGrp="1"/>
          </p:cNvSpPr>
          <p:nvPr>
            <p:ph type="ctrTitle"/>
          </p:nvPr>
        </p:nvSpPr>
        <p:spPr>
          <a:xfrm>
            <a:off x="0" y="4941168"/>
            <a:ext cx="9162661" cy="1224136"/>
          </a:xfrm>
        </p:spPr>
        <p:txBody>
          <a:bodyPr>
            <a:normAutofit/>
          </a:bodyPr>
          <a:lstStyle/>
          <a:p>
            <a:pPr algn="ctr"/>
            <a:r>
              <a:rPr lang="sl-SI" sz="4800" b="1" dirty="0" smtClean="0">
                <a:solidFill>
                  <a:srgbClr val="A51A44"/>
                </a:solidFill>
              </a:rPr>
              <a:t>NAREČJE V ISTRI</a:t>
            </a:r>
            <a:endParaRPr lang="en-US" sz="4800" b="1" dirty="0">
              <a:solidFill>
                <a:srgbClr val="A51A44"/>
              </a:solidFill>
            </a:endParaRPr>
          </a:p>
        </p:txBody>
      </p:sp>
      <p:sp>
        <p:nvSpPr>
          <p:cNvPr id="4" name="Espace réservé du texte 4"/>
          <p:cNvSpPr txBox="1">
            <a:spLocks/>
          </p:cNvSpPr>
          <p:nvPr/>
        </p:nvSpPr>
        <p:spPr>
          <a:xfrm>
            <a:off x="18661" y="6381328"/>
            <a:ext cx="9144000" cy="43204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sl-SI" sz="2000" b="1" dirty="0">
                <a:solidFill>
                  <a:srgbClr val="A51A44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Suzana </a:t>
            </a:r>
            <a:r>
              <a:rPr lang="sl-SI" sz="2000" b="1" dirty="0" smtClean="0">
                <a:solidFill>
                  <a:srgbClr val="A51A44"/>
                </a:solidFill>
                <a:latin typeface="Helvetica" pitchFamily="2" charset="0"/>
                <a:ea typeface="Helvetica" pitchFamily="2" charset="0"/>
                <a:cs typeface="Helvetica" pitchFamily="2" charset="0"/>
              </a:rPr>
              <a:t>Todorović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A51A44"/>
              </a:solidFill>
              <a:effectLst/>
              <a:uLnTx/>
              <a:uFillTx/>
              <a:latin typeface="Helvetica" pitchFamily="2" charset="0"/>
              <a:ea typeface="Helvetica" pitchFamily="2" charset="0"/>
              <a:cs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112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značba mesta vsebine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363" y="2708920"/>
            <a:ext cx="6541274" cy="4032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13" name="PoljeZBesedilom 12"/>
          <p:cNvSpPr txBox="1"/>
          <p:nvPr/>
        </p:nvSpPr>
        <p:spPr>
          <a:xfrm>
            <a:off x="357585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</p:spTree>
    <p:extLst>
      <p:ext uri="{BB962C8B-B14F-4D97-AF65-F5344CB8AC3E}">
        <p14:creationId xmlns:p14="http://schemas.microsoft.com/office/powerpoint/2010/main" val="2228198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46414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Raziskovanje narečij</a:t>
            </a:r>
            <a:endParaRPr lang="sl-SI" sz="2200" b="1" dirty="0"/>
          </a:p>
        </p:txBody>
      </p:sp>
      <p:sp>
        <p:nvSpPr>
          <p:cNvPr id="15" name="Zaobljeni pravokotnik 14"/>
          <p:cNvSpPr/>
          <p:nvPr/>
        </p:nvSpPr>
        <p:spPr>
          <a:xfrm>
            <a:off x="3449513" y="2276871"/>
            <a:ext cx="2304256" cy="678175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istrski narečji</a:t>
            </a:r>
          </a:p>
        </p:txBody>
      </p:sp>
      <p:sp>
        <p:nvSpPr>
          <p:cNvPr id="17" name="Zaobljeni pravokotnik 16"/>
          <p:cNvSpPr/>
          <p:nvPr/>
        </p:nvSpPr>
        <p:spPr>
          <a:xfrm>
            <a:off x="1760036" y="4011959"/>
            <a:ext cx="2592288" cy="623476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istrskobeneško</a:t>
            </a:r>
            <a:r>
              <a:rPr lang="sl-SI" dirty="0">
                <a:solidFill>
                  <a:schemeClr val="tx1"/>
                </a:solidFill>
              </a:rPr>
              <a:t> narečje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4791678" y="4015407"/>
            <a:ext cx="2736304" cy="620028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istrskoslovensko</a:t>
            </a:r>
            <a:r>
              <a:rPr lang="sl-SI" dirty="0">
                <a:solidFill>
                  <a:schemeClr val="tx1"/>
                </a:solidFill>
              </a:rPr>
              <a:t> narečje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93DF39-BFBA-419F-AA93-364C055D2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65971" y="3171774"/>
            <a:ext cx="898143" cy="56421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3117A95-5CE8-4D7B-80A2-C5E00B4F2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 flipH="1">
            <a:off x="3670309" y="3149619"/>
            <a:ext cx="909909" cy="571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77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327484" y="2375103"/>
            <a:ext cx="8489032" cy="422108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endParaRPr lang="sl-SI" sz="2400" b="1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sl-SI" sz="2400" b="1" dirty="0">
              <a:solidFill>
                <a:schemeClr val="tx1"/>
              </a:solidFill>
              <a:latin typeface="00 ZRCola" panose="02020600050405020304" pitchFamily="18" charset="0"/>
              <a:ea typeface="00 ZRCola" panose="02020600050405020304" pitchFamily="18" charset="0"/>
              <a:cs typeface="00 ZRCola" panose="02020600050405020304" pitchFamily="18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»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Maˈještra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,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Šˈteĺo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m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jȧ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da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puńo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lȧt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 u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fjank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.« 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‘Učiteljica, </a:t>
            </a:r>
            <a:r>
              <a:rPr lang="sl-SI" sz="2400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Stelio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sem, v bok.’ Učiteljica ga je takoj popravila: »Ivan, pravilno se reče: "</a:t>
            </a:r>
            <a:r>
              <a:rPr lang="sl-SI" sz="2400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v bok." Ponovi!« Ivan se je v solzah popravil: </a:t>
            </a: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»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b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ẹno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ˈpole m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jȧ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da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anka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ano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puńo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ˈlet, u </a:t>
            </a:r>
            <a:r>
              <a:rPr lang="sl-SI" sz="2400" b="1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fjank</a:t>
            </a:r>
            <a:r>
              <a:rPr lang="sl-SI" sz="2400" b="1" i="1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.«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‘</a:t>
            </a:r>
            <a:r>
              <a:rPr lang="sl-SI" sz="2400" i="1" dirty="0" err="1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Šteljo</a:t>
            </a:r>
            <a:r>
              <a:rPr lang="sl-SI" sz="2400" dirty="0">
                <a:solidFill>
                  <a:schemeClr val="tx1"/>
                </a:solidFill>
                <a:latin typeface="00 ZRCola" panose="02020600050405020304" pitchFamily="18" charset="0"/>
                <a:ea typeface="00 ZRCola" panose="02020600050405020304" pitchFamily="18" charset="0"/>
                <a:cs typeface="00 ZRCola" panose="02020600050405020304" pitchFamily="18" charset="0"/>
              </a:rPr>
              <a:t> me je udaril s pestjo in potem me je še udari s pestjo v bok.’</a:t>
            </a: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4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33194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2" name="Pretep v šoli (mp3cut.net)">
            <a:hlinkClick r:id="" action="ppaction://media"/>
            <a:extLst>
              <a:ext uri="{FF2B5EF4-FFF2-40B4-BE49-F238E27FC236}">
                <a16:creationId xmlns:a16="http://schemas.microsoft.com/office/drawing/2014/main" id="{C3BA49C6-D874-4F77-BD41-842FE84431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236296" y="1628800"/>
            <a:ext cx="1054472" cy="10544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63589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2527525"/>
            <a:ext cx="5835655" cy="4184152"/>
          </a:xfrm>
          <a:prstGeom prst="rect">
            <a:avLst/>
          </a:prstGeom>
        </p:spPr>
      </p:pic>
      <p:pic>
        <p:nvPicPr>
          <p:cNvPr id="3" name="Ćiu ći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3" y="1233295"/>
            <a:ext cx="1005105" cy="100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79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46669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2907010" y="2842543"/>
            <a:ext cx="1116124" cy="835253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punjo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7" name="Zaobljeni pravokotnik 16"/>
          <p:cNvSpPr/>
          <p:nvPr/>
        </p:nvSpPr>
        <p:spPr>
          <a:xfrm>
            <a:off x="2321560" y="4826596"/>
            <a:ext cx="792088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pole</a:t>
            </a:r>
          </a:p>
        </p:txBody>
      </p:sp>
      <p:sp>
        <p:nvSpPr>
          <p:cNvPr id="18" name="Zaobljeni pravokotnik 17"/>
          <p:cNvSpPr/>
          <p:nvPr/>
        </p:nvSpPr>
        <p:spPr>
          <a:xfrm>
            <a:off x="5530509" y="4826596"/>
            <a:ext cx="1017054" cy="1008112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miken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29" name="Zaobljeni pravokotnik 28"/>
          <p:cNvSpPr/>
          <p:nvPr/>
        </p:nvSpPr>
        <p:spPr>
          <a:xfrm>
            <a:off x="1022387" y="3278138"/>
            <a:ext cx="1105272" cy="83356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maještra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32" name="Zaobljeni pravokotnik 31"/>
          <p:cNvSpPr/>
          <p:nvPr/>
        </p:nvSpPr>
        <p:spPr>
          <a:xfrm>
            <a:off x="4246079" y="3989094"/>
            <a:ext cx="914400" cy="91440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pupa</a:t>
            </a:r>
          </a:p>
        </p:txBody>
      </p:sp>
      <p:sp>
        <p:nvSpPr>
          <p:cNvPr id="35" name="Zaobljeni pravokotnik 34"/>
          <p:cNvSpPr/>
          <p:nvPr/>
        </p:nvSpPr>
        <p:spPr>
          <a:xfrm>
            <a:off x="5581836" y="2855441"/>
            <a:ext cx="914400" cy="8199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leti</a:t>
            </a:r>
          </a:p>
        </p:txBody>
      </p:sp>
      <p:sp>
        <p:nvSpPr>
          <p:cNvPr id="36" name="Zaobljeni pravokotnik 35"/>
          <p:cNvSpPr/>
          <p:nvPr/>
        </p:nvSpPr>
        <p:spPr>
          <a:xfrm>
            <a:off x="7236296" y="3675362"/>
            <a:ext cx="914400" cy="872680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fjank</a:t>
            </a:r>
            <a:endParaRPr lang="sl-SI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179512" y="1196752"/>
            <a:ext cx="8748464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sl-SI" sz="2200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 </a:t>
            </a: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63888" y="218401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sp>
        <p:nvSpPr>
          <p:cNvPr id="2" name="Zaobljeni pravokotnik 1"/>
          <p:cNvSpPr/>
          <p:nvPr/>
        </p:nvSpPr>
        <p:spPr>
          <a:xfrm>
            <a:off x="2295127" y="2879305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ĺ</a:t>
            </a:r>
          </a:p>
        </p:txBody>
      </p:sp>
      <p:sp>
        <p:nvSpPr>
          <p:cNvPr id="6" name="Zaobljeni pravokotnik 5"/>
          <p:cNvSpPr/>
          <p:nvPr/>
        </p:nvSpPr>
        <p:spPr>
          <a:xfrm>
            <a:off x="5504658" y="3187824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ń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2223119" y="4869160"/>
            <a:ext cx="105841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a, å, ȧ, ä</a:t>
            </a:r>
          </a:p>
        </p:txBody>
      </p:sp>
      <p:sp>
        <p:nvSpPr>
          <p:cNvPr id="8" name="Zaobljeni pravokotnik 7"/>
          <p:cNvSpPr/>
          <p:nvPr/>
        </p:nvSpPr>
        <p:spPr>
          <a:xfrm>
            <a:off x="4624784" y="51354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e. ẹ, ə</a:t>
            </a:r>
          </a:p>
        </p:txBody>
      </p:sp>
      <p:sp>
        <p:nvSpPr>
          <p:cNvPr id="11" name="Zaobljeni pravokotnik 10"/>
          <p:cNvSpPr/>
          <p:nvPr/>
        </p:nvSpPr>
        <p:spPr>
          <a:xfrm>
            <a:off x="6817884" y="42210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o, ọ</a:t>
            </a:r>
          </a:p>
        </p:txBody>
      </p:sp>
      <p:sp>
        <p:nvSpPr>
          <p:cNvPr id="12" name="Zaobljeni pravokotnik 11"/>
          <p:cNvSpPr/>
          <p:nvPr/>
        </p:nvSpPr>
        <p:spPr>
          <a:xfrm>
            <a:off x="602884" y="3793705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</a:rPr>
              <a:t>č, ć</a:t>
            </a:r>
          </a:p>
        </p:txBody>
      </p:sp>
      <p:sp>
        <p:nvSpPr>
          <p:cNvPr id="15" name="Zaobljeni pravokotnik 14"/>
          <p:cNvSpPr/>
          <p:nvPr/>
        </p:nvSpPr>
        <p:spPr>
          <a:xfrm>
            <a:off x="3710384" y="3763888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γ</a:t>
            </a:r>
            <a:endParaRPr lang="sl-SI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4" name="Zaobljeni pravokotnik 6">
            <a:extLst>
              <a:ext uri="{FF2B5EF4-FFF2-40B4-BE49-F238E27FC236}">
                <a16:creationId xmlns:a16="http://schemas.microsoft.com/office/drawing/2014/main" id="{B85845EA-34E2-4D76-9B6A-C29FD32B73DD}"/>
              </a:ext>
            </a:extLst>
          </p:cNvPr>
          <p:cNvSpPr/>
          <p:nvPr/>
        </p:nvSpPr>
        <p:spPr>
          <a:xfrm>
            <a:off x="458868" y="1772816"/>
            <a:ext cx="1058416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4235185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8201000" cy="3960440"/>
          </a:xfrm>
        </p:spPr>
        <p:txBody>
          <a:bodyPr>
            <a:normAutofit/>
          </a:bodyPr>
          <a:lstStyle/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>
              <a:spcBef>
                <a:spcPts val="0"/>
              </a:spcBef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342000" indent="-342000" algn="l">
              <a:spcBef>
                <a:spcPts val="0"/>
              </a:spcBef>
              <a:buFont typeface="Arial" pitchFamily="34" charset="0"/>
              <a:buChar char="•"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4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algn="l"/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8" name="PoljeZBesedilom 7"/>
          <p:cNvSpPr txBox="1"/>
          <p:nvPr/>
        </p:nvSpPr>
        <p:spPr>
          <a:xfrm>
            <a:off x="22963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7" name="Slika 6" descr="2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11827" y="5733256"/>
            <a:ext cx="7200800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 descr="18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30893" y="3573016"/>
            <a:ext cx="7200800" cy="720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 descr="7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20104" y="4631204"/>
            <a:ext cx="7194145" cy="7420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7624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342268" y="1196752"/>
            <a:ext cx="8748464" cy="5400600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sl-SI" sz="2200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70790" y="209493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sp>
        <p:nvSpPr>
          <p:cNvPr id="2" name="Zaobljeni pravokotnik 1"/>
          <p:cNvSpPr/>
          <p:nvPr/>
        </p:nvSpPr>
        <p:spPr>
          <a:xfrm>
            <a:off x="720323" y="2276872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l-SI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pupca</a:t>
            </a:r>
            <a:endParaRPr lang="sl-SI" dirty="0">
              <a:solidFill>
                <a:schemeClr val="tx1"/>
              </a:solidFill>
              <a:latin typeface="00 ZRCola" pitchFamily="18" charset="0"/>
              <a:ea typeface="00 ZRCola" pitchFamily="18" charset="0"/>
              <a:cs typeface="00 ZRCola" pitchFamily="18" charset="0"/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3113590" y="2232986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fantić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7" name="Zaobljeni pravokotnik 6"/>
          <p:cNvSpPr/>
          <p:nvPr/>
        </p:nvSpPr>
        <p:spPr>
          <a:xfrm>
            <a:off x="5644961" y="2971800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bonić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8" name="Zaobljeni pravokotnik 7"/>
          <p:cNvSpPr/>
          <p:nvPr/>
        </p:nvSpPr>
        <p:spPr>
          <a:xfrm>
            <a:off x="1935584" y="382134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nonić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9" name="Zaobljeni pravokotnik 8"/>
          <p:cNvSpPr/>
          <p:nvPr/>
        </p:nvSpPr>
        <p:spPr>
          <a:xfrm>
            <a:off x="3198348" y="5365825"/>
            <a:ext cx="107222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boršeta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1" name="Zaobljeni pravokotnik 10"/>
          <p:cNvSpPr/>
          <p:nvPr/>
        </p:nvSpPr>
        <p:spPr>
          <a:xfrm>
            <a:off x="4027990" y="382134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fjokić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2" name="Zaobljeni pravokotnik 11"/>
          <p:cNvSpPr/>
          <p:nvPr/>
        </p:nvSpPr>
        <p:spPr>
          <a:xfrm>
            <a:off x="7329543" y="4538329"/>
            <a:ext cx="91440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brekić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4" name="Zaobljeni pravokotnik 13"/>
          <p:cNvSpPr/>
          <p:nvPr/>
        </p:nvSpPr>
        <p:spPr>
          <a:xfrm>
            <a:off x="5497104" y="5204048"/>
            <a:ext cx="996758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err="1">
                <a:solidFill>
                  <a:schemeClr val="tx1"/>
                </a:solidFill>
              </a:rPr>
              <a:t>jaketca</a:t>
            </a:r>
            <a:endParaRPr lang="sl-SI" dirty="0">
              <a:solidFill>
                <a:schemeClr val="tx1"/>
              </a:solidFill>
            </a:endParaRPr>
          </a:p>
        </p:txBody>
      </p:sp>
      <p:sp>
        <p:nvSpPr>
          <p:cNvPr id="15" name="Zaobljeni pravokotnik 14"/>
          <p:cNvSpPr/>
          <p:nvPr/>
        </p:nvSpPr>
        <p:spPr>
          <a:xfrm>
            <a:off x="899592" y="5365825"/>
            <a:ext cx="1072220" cy="91440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dirty="0" smtClean="0">
                <a:solidFill>
                  <a:schemeClr val="tx1"/>
                </a:solidFill>
              </a:rPr>
              <a:t>bite</a:t>
            </a:r>
            <a:r>
              <a:rPr lang="el-GR" dirty="0" smtClean="0">
                <a:solidFill>
                  <a:schemeClr val="tx1"/>
                </a:solidFill>
                <a:latin typeface="00 ZRCola" pitchFamily="18" charset="0"/>
                <a:ea typeface="00 ZRCola" pitchFamily="18" charset="0"/>
                <a:cs typeface="00 ZRCola" pitchFamily="18" charset="0"/>
              </a:rPr>
              <a:t>γ</a:t>
            </a:r>
            <a:r>
              <a:rPr lang="sl-SI" dirty="0" smtClean="0">
                <a:solidFill>
                  <a:schemeClr val="tx1"/>
                </a:solidFill>
              </a:rPr>
              <a:t>ca</a:t>
            </a:r>
            <a:endParaRPr lang="sl-SI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501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aobljeni pravokotnik 9"/>
          <p:cNvSpPr/>
          <p:nvPr/>
        </p:nvSpPr>
        <p:spPr>
          <a:xfrm>
            <a:off x="3563888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13" name="PoljeZBesedilom 12"/>
          <p:cNvSpPr txBox="1"/>
          <p:nvPr/>
        </p:nvSpPr>
        <p:spPr>
          <a:xfrm>
            <a:off x="3518434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248" y="2420888"/>
            <a:ext cx="4467503" cy="4327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94498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11" name="Slika 10" descr="zapi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2638" y="2780928"/>
            <a:ext cx="7038724" cy="3754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…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96" y="2564904"/>
            <a:ext cx="3111242" cy="40051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140968"/>
            <a:ext cx="3528392" cy="2463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16747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9" name="Slika 8" descr="238-2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3085396"/>
            <a:ext cx="7524835" cy="3435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296" y="2492896"/>
            <a:ext cx="3111242" cy="41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440077"/>
            <a:ext cx="3111242" cy="4148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54580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  <a:endParaRPr lang="sl-SI" sz="22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839C6-27AC-4C93-82DF-B7DB26A5AF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418454"/>
            <a:ext cx="5257299" cy="4423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54580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  <a:endParaRPr lang="sl-SI" sz="2200" b="1" dirty="0"/>
          </a:p>
        </p:txBody>
      </p:sp>
      <p:pic>
        <p:nvPicPr>
          <p:cNvPr id="6" name="Slika 5" descr="DSC_87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9351" y="2204864"/>
            <a:ext cx="3240360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261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224966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/>
              <a:t>Raziskovanje narečij</a:t>
            </a:r>
          </a:p>
        </p:txBody>
      </p:sp>
      <p:pic>
        <p:nvPicPr>
          <p:cNvPr id="6" name="Označba mesta vsebin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653" y="2276872"/>
            <a:ext cx="3881383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…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492896"/>
            <a:ext cx="2751213" cy="41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284984"/>
            <a:ext cx="3528392" cy="22553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045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73" y="2492896"/>
            <a:ext cx="3075887" cy="4101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932546"/>
            <a:ext cx="3111242" cy="316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4455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73" y="3095257"/>
            <a:ext cx="3075887" cy="2896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012" y="2932546"/>
            <a:ext cx="2105378" cy="3163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4023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49175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Šavrinke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132856"/>
            <a:ext cx="3096344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2292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636912"/>
            <a:ext cx="2931871" cy="34284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636912"/>
            <a:ext cx="2808312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84161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564904"/>
            <a:ext cx="554461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5785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aobljeni pravokotnik 4"/>
          <p:cNvSpPr/>
          <p:nvPr/>
        </p:nvSpPr>
        <p:spPr>
          <a:xfrm>
            <a:off x="224966" y="188640"/>
            <a:ext cx="5364088" cy="504056"/>
          </a:xfrm>
          <a:prstGeom prst="roundRect">
            <a:avLst/>
          </a:prstGeom>
          <a:gradFill>
            <a:gsLst>
              <a:gs pos="55000">
                <a:schemeClr val="accent6">
                  <a:lumMod val="75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0" scaled="1"/>
          </a:gradFill>
          <a:ln>
            <a:gradFill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 dirty="0"/>
          </a:p>
        </p:txBody>
      </p:sp>
      <p:sp>
        <p:nvSpPr>
          <p:cNvPr id="8" name="PoljeZBesedilom 7"/>
          <p:cNvSpPr txBox="1"/>
          <p:nvPr/>
        </p:nvSpPr>
        <p:spPr>
          <a:xfrm>
            <a:off x="194521" y="225224"/>
            <a:ext cx="540954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200" b="1" dirty="0" smtClean="0"/>
              <a:t>Življenje nekoč </a:t>
            </a:r>
            <a:endParaRPr lang="sl-SI" sz="2200" b="1" dirty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492896"/>
            <a:ext cx="554461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2264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3131</TotalTime>
  <Words>215</Words>
  <Application>Microsoft Office PowerPoint</Application>
  <PresentationFormat>Diaprojekcija na zaslonu (4:3)</PresentationFormat>
  <Paragraphs>78</Paragraphs>
  <Slides>24</Slides>
  <Notes>0</Notes>
  <HiddenSlides>0</HiddenSlides>
  <MMClips>2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24</vt:i4>
      </vt:variant>
    </vt:vector>
  </HeadingPairs>
  <TitlesOfParts>
    <vt:vector size="29" baseType="lpstr">
      <vt:lpstr>00 ZRCola</vt:lpstr>
      <vt:lpstr>Arial</vt:lpstr>
      <vt:lpstr>Calibri</vt:lpstr>
      <vt:lpstr>Helvetica</vt:lpstr>
      <vt:lpstr>Thème Office</vt:lpstr>
      <vt:lpstr>NAREČJE V ISTRI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- Clean wavy (orange)</dc:title>
  <dc:creator>showeet.com</dc:creator>
  <cp:lastModifiedBy>MT</cp:lastModifiedBy>
  <cp:revision>186</cp:revision>
  <dcterms:created xsi:type="dcterms:W3CDTF">2012-01-16T12:17:13Z</dcterms:created>
  <dcterms:modified xsi:type="dcterms:W3CDTF">2018-09-14T06:07:44Z</dcterms:modified>
  <cp:category>Templates</cp:category>
</cp:coreProperties>
</file>