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5" r:id="rId2"/>
    <p:sldId id="315" r:id="rId3"/>
    <p:sldId id="316" r:id="rId4"/>
    <p:sldId id="306" r:id="rId5"/>
    <p:sldId id="272" r:id="rId6"/>
    <p:sldId id="286" r:id="rId7"/>
    <p:sldId id="309" r:id="rId8"/>
    <p:sldId id="269" r:id="rId9"/>
    <p:sldId id="307" r:id="rId10"/>
    <p:sldId id="302" r:id="rId11"/>
    <p:sldId id="310" r:id="rId12"/>
    <p:sldId id="311" r:id="rId13"/>
    <p:sldId id="312" r:id="rId14"/>
    <p:sldId id="304" r:id="rId15"/>
    <p:sldId id="305" r:id="rId16"/>
    <p:sldId id="278" r:id="rId17"/>
    <p:sldId id="298" r:id="rId18"/>
    <p:sldId id="299" r:id="rId19"/>
    <p:sldId id="285" r:id="rId20"/>
    <p:sldId id="317" r:id="rId21"/>
    <p:sldId id="319" r:id="rId22"/>
    <p:sldId id="31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T" initials="..." lastIdx="17" clrIdx="0">
    <p:extLst/>
  </p:cmAuthor>
  <p:cmAuthor id="2" name="Karin" initials="KMB" lastIdx="1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A44"/>
    <a:srgbClr val="BD1550"/>
    <a:srgbClr val="E97F02"/>
    <a:srgbClr val="8A9B0F"/>
    <a:srgbClr val="490A3D"/>
    <a:srgbClr val="ABBD29"/>
    <a:srgbClr val="C8D84B"/>
    <a:srgbClr val="E0F254"/>
    <a:srgbClr val="66A035"/>
    <a:srgbClr val="5B1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5" autoAdjust="0"/>
    <p:restoredTop sz="94660" autoAdjust="0"/>
  </p:normalViewPr>
  <p:slideViewPr>
    <p:cSldViewPr>
      <p:cViewPr varScale="1">
        <p:scale>
          <a:sx n="88" d="100"/>
          <a:sy n="88" d="100"/>
        </p:scale>
        <p:origin x="156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38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43BFE-68FF-476D-9354-B647E2CA2E76}" type="datetimeFigureOut">
              <a:rPr lang="sl-SI" smtClean="0"/>
              <a:pPr/>
              <a:t>17.01.2022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573FB-FA2E-4F92-B44B-62635A64368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444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E5DD-14CE-475A-93C6-84F387FFC5E8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57A68-B95A-498B-8FA1-D6E958C41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4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43608" y="4149080"/>
            <a:ext cx="7772400" cy="1470025"/>
          </a:xfrm>
        </p:spPr>
        <p:txBody>
          <a:bodyPr>
            <a:normAutofit/>
          </a:bodyPr>
          <a:lstStyle>
            <a:lvl1pPr algn="r">
              <a:defRPr sz="44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043608" y="5733256"/>
            <a:ext cx="7772400" cy="924123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68560" y="2996952"/>
            <a:ext cx="10057384" cy="408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69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 algn="l">
              <a:defRPr sz="3200" b="1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>
              <a:defRPr sz="20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>
              <a:defRPr sz="18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>
              <a:defRPr sz="16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>
              <a:defRPr sz="16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fld id="{DAE5A09B-D604-4A22-B906-C22C6CD8E4B1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fld id="{09337C73-6FA9-45D2-9AFC-0B7166467F7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67544" y="6309320"/>
            <a:ext cx="82089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68560" y="-1179512"/>
            <a:ext cx="10081120" cy="8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39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C141-6D49-4D34-A6CC-633A4A2F5BB8}" type="datetimeFigureOut">
              <a:rPr lang="sl-SI" smtClean="0"/>
              <a:pPr/>
              <a:t>17.01.2022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10B-71AC-4A08-B0ED-C98E60D58215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468560" y="-1179512"/>
            <a:ext cx="10081120" cy="8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3524B-2C87-428A-88D7-1FB63FE4DFEE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02EA-4DD3-43D5-9D44-A0125C69C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ctrTitle"/>
          </p:nvPr>
        </p:nvSpPr>
        <p:spPr>
          <a:xfrm>
            <a:off x="0" y="4941168"/>
            <a:ext cx="9162661" cy="1224136"/>
          </a:xfrm>
        </p:spPr>
        <p:txBody>
          <a:bodyPr>
            <a:normAutofit/>
          </a:bodyPr>
          <a:lstStyle/>
          <a:p>
            <a:pPr algn="ctr"/>
            <a:r>
              <a:rPr lang="sl-SI" sz="5400" b="1" dirty="0">
                <a:solidFill>
                  <a:srgbClr val="A51A44"/>
                </a:solidFill>
              </a:rPr>
              <a:t>ISTRSKI GOVORI</a:t>
            </a:r>
            <a:endParaRPr lang="en-US" sz="5400" b="1" dirty="0">
              <a:solidFill>
                <a:srgbClr val="A51A44"/>
              </a:solidFill>
            </a:endParaRPr>
          </a:p>
        </p:txBody>
      </p:sp>
      <p:sp>
        <p:nvSpPr>
          <p:cNvPr id="4" name="Espace réservé du texte 4"/>
          <p:cNvSpPr txBox="1">
            <a:spLocks/>
          </p:cNvSpPr>
          <p:nvPr/>
        </p:nvSpPr>
        <p:spPr>
          <a:xfrm>
            <a:off x="18661" y="6381328"/>
            <a:ext cx="9144000" cy="43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l-SI" sz="2000" b="1" dirty="0">
                <a:solidFill>
                  <a:srgbClr val="A51A44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Suzana </a:t>
            </a:r>
            <a:r>
              <a:rPr lang="sl-SI" sz="2000" b="1" dirty="0" smtClean="0">
                <a:solidFill>
                  <a:srgbClr val="A51A44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Todorović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51A44"/>
              </a:solidFill>
              <a:effectLst/>
              <a:uLnTx/>
              <a:uFillTx/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1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9" name="Slika 8" descr="238-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085396"/>
            <a:ext cx="7524835" cy="343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8201000" cy="3960440"/>
          </a:xfrm>
        </p:spPr>
        <p:txBody>
          <a:bodyPr>
            <a:normAutofit/>
          </a:bodyPr>
          <a:lstStyle/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4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2963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7" name="Slika 6" descr="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827" y="5733256"/>
            <a:ext cx="7200800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 descr="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893" y="3573016"/>
            <a:ext cx="7200800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 descr="7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0104" y="4631204"/>
            <a:ext cx="7194145" cy="742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2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7484" y="2995458"/>
            <a:ext cx="8489032" cy="324036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4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5419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1125060" y="3789040"/>
            <a:ext cx="3599634" cy="273630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 err="1" smtClean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bitiə</a:t>
            </a:r>
            <a:r>
              <a:rPr lang="el-GR" dirty="0" smtClean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γ</a:t>
            </a:r>
            <a:r>
              <a:rPr lang="sl-SI" dirty="0" smtClean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a</a:t>
            </a:r>
            <a:endParaRPr lang="sl-SI" dirty="0">
              <a:solidFill>
                <a:schemeClr val="tx1"/>
              </a:solidFill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r>
              <a:rPr lang="sl-SI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kuətla</a:t>
            </a:r>
            <a:endParaRPr lang="sl-SI" dirty="0">
              <a:solidFill>
                <a:schemeClr val="tx1"/>
              </a:solidFill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r>
              <a:rPr lang="sl-SI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okno</a:t>
            </a:r>
          </a:p>
          <a:p>
            <a:r>
              <a:rPr lang="sl-SI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nekoliko več „nemških besed“</a:t>
            </a:r>
          </a:p>
          <a:p>
            <a:endParaRPr lang="sl-SI" dirty="0"/>
          </a:p>
        </p:txBody>
      </p:sp>
      <p:sp>
        <p:nvSpPr>
          <p:cNvPr id="9" name="Zaobljeni pravokotnik 8"/>
          <p:cNvSpPr/>
          <p:nvPr/>
        </p:nvSpPr>
        <p:spPr>
          <a:xfrm>
            <a:off x="5148830" y="3789040"/>
            <a:ext cx="3599634" cy="273630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bitega</a:t>
            </a:r>
          </a:p>
          <a:p>
            <a:r>
              <a:rPr lang="sl-SI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kotla</a:t>
            </a:r>
          </a:p>
          <a:p>
            <a:r>
              <a:rPr lang="sl-SI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okno</a:t>
            </a:r>
          </a:p>
          <a:p>
            <a:r>
              <a:rPr lang="sl-SI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nekoliko več „italijanskih“ besed</a:t>
            </a:r>
          </a:p>
        </p:txBody>
      </p:sp>
      <p:sp>
        <p:nvSpPr>
          <p:cNvPr id="12" name="Elipsa 11"/>
          <p:cNvSpPr/>
          <p:nvPr/>
        </p:nvSpPr>
        <p:spPr>
          <a:xfrm>
            <a:off x="1706167" y="2635418"/>
            <a:ext cx="2437420" cy="72008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rižansko </a:t>
            </a:r>
            <a:r>
              <a:rPr lang="sl-SI" dirty="0" err="1">
                <a:solidFill>
                  <a:schemeClr val="tx1"/>
                </a:solidFill>
              </a:rPr>
              <a:t>podnarečje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5987391" y="2635418"/>
            <a:ext cx="1922512" cy="72008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šavrinsko </a:t>
            </a:r>
            <a:r>
              <a:rPr lang="sl-SI" dirty="0" err="1">
                <a:solidFill>
                  <a:schemeClr val="tx1"/>
                </a:solidFill>
              </a:rPr>
              <a:t>podnarečje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8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2268" y="1196752"/>
            <a:ext cx="8748464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570790" y="209493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sp>
        <p:nvSpPr>
          <p:cNvPr id="2" name="Zaobljeni pravokotnik 1"/>
          <p:cNvSpPr/>
          <p:nvPr/>
        </p:nvSpPr>
        <p:spPr>
          <a:xfrm>
            <a:off x="720323" y="2276872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pupca</a:t>
            </a:r>
            <a:endParaRPr lang="sl-SI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3113590" y="2232986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fantić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5644961" y="2971800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bonić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1935584" y="3821349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nonić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3198348" y="5365825"/>
            <a:ext cx="107222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boršeta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>
            <a:off x="4027990" y="3821349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fjokić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2" name="Zaobljeni pravokotnik 11"/>
          <p:cNvSpPr/>
          <p:nvPr/>
        </p:nvSpPr>
        <p:spPr>
          <a:xfrm>
            <a:off x="7329543" y="4538329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brekić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4" name="Zaobljeni pravokotnik 13"/>
          <p:cNvSpPr/>
          <p:nvPr/>
        </p:nvSpPr>
        <p:spPr>
          <a:xfrm>
            <a:off x="5497104" y="5204048"/>
            <a:ext cx="996758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jaketca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5" name="Zaobljeni pravokotnik 14"/>
          <p:cNvSpPr/>
          <p:nvPr/>
        </p:nvSpPr>
        <p:spPr>
          <a:xfrm>
            <a:off x="899592" y="5365825"/>
            <a:ext cx="107222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bite</a:t>
            </a:r>
            <a:r>
              <a:rPr lang="el-GR" dirty="0" smtClean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γ</a:t>
            </a:r>
            <a:r>
              <a:rPr lang="sl-SI" dirty="0" smtClean="0">
                <a:solidFill>
                  <a:schemeClr val="tx1"/>
                </a:solidFill>
              </a:rPr>
              <a:t>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1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9" name="Slika 8" descr="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564" y="4725144"/>
            <a:ext cx="7848872" cy="814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518434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48" y="2420888"/>
            <a:ext cx="4467503" cy="432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498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11" name="Slika 10" descr="zapis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638" y="2780928"/>
            <a:ext cx="7038724" cy="375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96" y="2492896"/>
            <a:ext cx="3111242" cy="410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40077"/>
            <a:ext cx="3111242" cy="414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54580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839C6-27AC-4C93-82DF-B7DB26A5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418454"/>
            <a:ext cx="5257299" cy="442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11" name="Slika 10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821" y="4005064"/>
            <a:ext cx="7828358" cy="184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63" y="2276872"/>
            <a:ext cx="3946073" cy="4392488"/>
          </a:xfrm>
        </p:spPr>
      </p:pic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7C73-6FA9-45D2-9AFC-0B7166467F7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5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10B-71AC-4A08-B0ED-C98E60D58215}" type="slidenum">
              <a:rPr lang="sl-SI" smtClean="0"/>
              <a:pPr/>
              <a:t>20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11324"/>
            <a:ext cx="5328592" cy="394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223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10B-71AC-4A08-B0ED-C98E60D58215}" type="slidenum">
              <a:rPr lang="sl-SI" smtClean="0"/>
              <a:pPr/>
              <a:t>21</a:t>
            </a:fld>
            <a:endParaRPr lang="sl-SI"/>
          </a:p>
        </p:txBody>
      </p:sp>
      <p:pic>
        <p:nvPicPr>
          <p:cNvPr id="7" name="Picture 1" descr="C:\Users\Momir\Desktop\RAZNOVRSTNOST NAREČNE GOVORICE NA KOPRSKEM\SLIKE\Bertoki\Bertošani let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74" y="2420888"/>
            <a:ext cx="5222454" cy="39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02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7C73-6FA9-45D2-9AFC-0B7166467F7F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5" name="Predm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778639"/>
              </p:ext>
            </p:extLst>
          </p:nvPr>
        </p:nvGraphicFramePr>
        <p:xfrm>
          <a:off x="1403649" y="116631"/>
          <a:ext cx="5688632" cy="6604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6476977" imgH="8096220" progId="AcroExch.Document.DC">
                  <p:embed/>
                </p:oleObj>
              </mc:Choice>
              <mc:Fallback>
                <p:oleObj name="Acrobat Document" r:id="rId3" imgW="6476977" imgH="80962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649" y="116631"/>
                        <a:ext cx="5688632" cy="6604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082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2200" dirty="0" smtClean="0">
                <a:solidFill>
                  <a:schemeClr val="tx1"/>
                </a:solidFill>
              </a:rPr>
              <a:t>Krkavče</a:t>
            </a:r>
            <a:r>
              <a:rPr lang="sl-SI" sz="2200" dirty="0">
                <a:solidFill>
                  <a:schemeClr val="tx1"/>
                </a:solidFill>
              </a:rPr>
              <a:t>, Boršt, Nova vas nad Dragonjo, Padna, Sveti Peter, Dragonja, Sečovlje, Strunjan, Tinjan, Koper, Izola, Piran, Dekani, Hrvatini, Škofije, Bertoki, </a:t>
            </a:r>
            <a:r>
              <a:rPr lang="sl-SI" sz="2200" dirty="0" smtClean="0">
                <a:solidFill>
                  <a:schemeClr val="tx1"/>
                </a:solidFill>
              </a:rPr>
              <a:t>Puče, Sveti Anton, Milje, Buje, Šared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7C73-6FA9-45D2-9AFC-0B7166467F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8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46414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sp>
        <p:nvSpPr>
          <p:cNvPr id="15" name="Zaobljeni pravokotnik 14"/>
          <p:cNvSpPr/>
          <p:nvPr/>
        </p:nvSpPr>
        <p:spPr>
          <a:xfrm>
            <a:off x="3449513" y="2154063"/>
            <a:ext cx="2304256" cy="80098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istrski narečji</a:t>
            </a:r>
          </a:p>
        </p:txBody>
      </p:sp>
      <p:sp>
        <p:nvSpPr>
          <p:cNvPr id="17" name="Zaobljeni pravokotnik 16"/>
          <p:cNvSpPr/>
          <p:nvPr/>
        </p:nvSpPr>
        <p:spPr>
          <a:xfrm>
            <a:off x="1760036" y="4011959"/>
            <a:ext cx="2592288" cy="62347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istrskobeneško</a:t>
            </a:r>
            <a:r>
              <a:rPr lang="sl-SI" dirty="0">
                <a:solidFill>
                  <a:schemeClr val="tx1"/>
                </a:solidFill>
              </a:rPr>
              <a:t> narečje</a:t>
            </a:r>
          </a:p>
        </p:txBody>
      </p:sp>
      <p:sp>
        <p:nvSpPr>
          <p:cNvPr id="18" name="Zaobljeni pravokotnik 17"/>
          <p:cNvSpPr/>
          <p:nvPr/>
        </p:nvSpPr>
        <p:spPr>
          <a:xfrm>
            <a:off x="4791678" y="4015407"/>
            <a:ext cx="2736304" cy="6200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istrskoslovensko</a:t>
            </a:r>
            <a:r>
              <a:rPr lang="sl-SI" dirty="0">
                <a:solidFill>
                  <a:schemeClr val="tx1"/>
                </a:solidFill>
              </a:rPr>
              <a:t> narečje</a:t>
            </a:r>
          </a:p>
        </p:txBody>
      </p:sp>
      <p:sp>
        <p:nvSpPr>
          <p:cNvPr id="26" name="Zaobljeni pravokotnik 25"/>
          <p:cNvSpPr/>
          <p:nvPr/>
        </p:nvSpPr>
        <p:spPr>
          <a:xfrm>
            <a:off x="4094758" y="5776943"/>
            <a:ext cx="1840568" cy="69837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rižansko </a:t>
            </a:r>
            <a:r>
              <a:rPr lang="sl-SI" dirty="0" err="1">
                <a:solidFill>
                  <a:schemeClr val="tx1"/>
                </a:solidFill>
              </a:rPr>
              <a:t>podnarečje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27" name="Zaobljeni pravokotnik 26"/>
          <p:cNvSpPr/>
          <p:nvPr/>
        </p:nvSpPr>
        <p:spPr>
          <a:xfrm>
            <a:off x="6444208" y="5776943"/>
            <a:ext cx="1840568" cy="69837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šavrinsko </a:t>
            </a:r>
            <a:r>
              <a:rPr lang="sl-SI" dirty="0" err="1">
                <a:solidFill>
                  <a:schemeClr val="tx1"/>
                </a:solidFill>
              </a:rPr>
              <a:t>podnarečje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3DF39-BFBA-419F-AA93-364C055D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65971" y="3171774"/>
            <a:ext cx="898143" cy="5642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117A95-5CE8-4D7B-80A2-C5E00B4F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70309" y="3149619"/>
            <a:ext cx="909909" cy="571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4962DF-0DF3-4EC2-B2EF-CBC7CB48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48197" y="4914850"/>
            <a:ext cx="898143" cy="564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C96AE9-4C78-422D-B420-BCF2A0970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306321" y="4905272"/>
            <a:ext cx="909909" cy="5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7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63" y="2708920"/>
            <a:ext cx="6541274" cy="403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357585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</p:spTree>
    <p:extLst>
      <p:ext uri="{BB962C8B-B14F-4D97-AF65-F5344CB8AC3E}">
        <p14:creationId xmlns:p14="http://schemas.microsoft.com/office/powerpoint/2010/main" val="222819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7484" y="2375103"/>
            <a:ext cx="8489032" cy="42210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sl-SI" sz="2400" b="1" dirty="0">
              <a:solidFill>
                <a:schemeClr val="tx1"/>
              </a:solidFill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l-SI" sz="2400" b="1" dirty="0">
              <a:solidFill>
                <a:schemeClr val="tx1"/>
              </a:solidFill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sz="2400" b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»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Maˈještra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Šˈteĺo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m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jȧ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da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ano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puńo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lȧt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 u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fjank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.« 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‘Učiteljica, </a:t>
            </a:r>
            <a:r>
              <a:rPr lang="sl-SI" sz="2400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Stelio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 sem, v bok.’ Učiteljica ga je takoj popravila: »Ivan, pravilno se reče: "</a:t>
            </a:r>
            <a:r>
              <a:rPr lang="sl-SI" sz="2400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Šteljo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 v bok." Ponovi!« Ivan se je v solzah popravil: </a:t>
            </a:r>
            <a:r>
              <a:rPr lang="sl-SI" sz="2400" b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»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Šteljo</a:t>
            </a:r>
            <a:r>
              <a:rPr lang="sl-SI" sz="2400" b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ẹno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ˈpole m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jȧ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da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anka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ano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puńo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ˈlet, u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fjank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.«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‘</a:t>
            </a:r>
            <a:r>
              <a:rPr lang="sl-SI" sz="2400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Šteljo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 in potem me je še udari s pestjo v bok.’</a:t>
            </a: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4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33194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2" name="Pretep v šoli (mp3cut.net)">
            <a:hlinkClick r:id="" action="ppaction://media"/>
            <a:extLst>
              <a:ext uri="{FF2B5EF4-FFF2-40B4-BE49-F238E27FC236}">
                <a16:creationId xmlns:a16="http://schemas.microsoft.com/office/drawing/2014/main" id="{C3BA49C6-D874-4F77-BD41-842FE8443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628800"/>
            <a:ext cx="1054472" cy="1054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63589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27525"/>
            <a:ext cx="5835655" cy="4184152"/>
          </a:xfrm>
          <a:prstGeom prst="rect">
            <a:avLst/>
          </a:prstGeom>
        </p:spPr>
      </p:pic>
      <p:pic>
        <p:nvPicPr>
          <p:cNvPr id="3" name="Ćiu ći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3" y="1233295"/>
            <a:ext cx="1005105" cy="10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46669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sp>
        <p:nvSpPr>
          <p:cNvPr id="15" name="Zaobljeni pravokotnik 14"/>
          <p:cNvSpPr/>
          <p:nvPr/>
        </p:nvSpPr>
        <p:spPr>
          <a:xfrm>
            <a:off x="2907010" y="2842543"/>
            <a:ext cx="1116124" cy="83525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punjo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7" name="Zaobljeni pravokotnik 16"/>
          <p:cNvSpPr/>
          <p:nvPr/>
        </p:nvSpPr>
        <p:spPr>
          <a:xfrm>
            <a:off x="2321560" y="4826596"/>
            <a:ext cx="792088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pole</a:t>
            </a:r>
          </a:p>
        </p:txBody>
      </p:sp>
      <p:sp>
        <p:nvSpPr>
          <p:cNvPr id="18" name="Zaobljeni pravokotnik 17"/>
          <p:cNvSpPr/>
          <p:nvPr/>
        </p:nvSpPr>
        <p:spPr>
          <a:xfrm>
            <a:off x="5530509" y="4826596"/>
            <a:ext cx="1017054" cy="100811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miken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29" name="Zaobljeni pravokotnik 28"/>
          <p:cNvSpPr/>
          <p:nvPr/>
        </p:nvSpPr>
        <p:spPr>
          <a:xfrm>
            <a:off x="1022387" y="3278138"/>
            <a:ext cx="1105272" cy="833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maještra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2" name="Zaobljeni pravokotnik 31"/>
          <p:cNvSpPr/>
          <p:nvPr/>
        </p:nvSpPr>
        <p:spPr>
          <a:xfrm>
            <a:off x="4246079" y="3989094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pupa</a:t>
            </a:r>
          </a:p>
        </p:txBody>
      </p:sp>
      <p:sp>
        <p:nvSpPr>
          <p:cNvPr id="35" name="Zaobljeni pravokotnik 34"/>
          <p:cNvSpPr/>
          <p:nvPr/>
        </p:nvSpPr>
        <p:spPr>
          <a:xfrm>
            <a:off x="5581836" y="2855441"/>
            <a:ext cx="914400" cy="8199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leti</a:t>
            </a:r>
          </a:p>
        </p:txBody>
      </p:sp>
      <p:sp>
        <p:nvSpPr>
          <p:cNvPr id="36" name="Zaobljeni pravokotnik 35"/>
          <p:cNvSpPr/>
          <p:nvPr/>
        </p:nvSpPr>
        <p:spPr>
          <a:xfrm>
            <a:off x="7236296" y="3675362"/>
            <a:ext cx="914400" cy="8726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fjank</a:t>
            </a:r>
            <a:endParaRPr lang="sl-SI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196752"/>
            <a:ext cx="8748464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l-SI" sz="2200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563888" y="218401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Istrski govori</a:t>
            </a:r>
          </a:p>
        </p:txBody>
      </p:sp>
      <p:sp>
        <p:nvSpPr>
          <p:cNvPr id="2" name="Zaobljeni pravokotnik 1"/>
          <p:cNvSpPr/>
          <p:nvPr/>
        </p:nvSpPr>
        <p:spPr>
          <a:xfrm>
            <a:off x="2295127" y="2879305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ĺ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5504658" y="3187824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ń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2223119" y="4869160"/>
            <a:ext cx="1058416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a, å, ȧ, ä</a:t>
            </a:r>
          </a:p>
        </p:txBody>
      </p:sp>
      <p:sp>
        <p:nvSpPr>
          <p:cNvPr id="8" name="Zaobljeni pravokotnik 7"/>
          <p:cNvSpPr/>
          <p:nvPr/>
        </p:nvSpPr>
        <p:spPr>
          <a:xfrm>
            <a:off x="4624784" y="5135488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e. ẹ, ə</a:t>
            </a:r>
          </a:p>
        </p:txBody>
      </p:sp>
      <p:sp>
        <p:nvSpPr>
          <p:cNvPr id="11" name="Zaobljeni pravokotnik 10"/>
          <p:cNvSpPr/>
          <p:nvPr/>
        </p:nvSpPr>
        <p:spPr>
          <a:xfrm>
            <a:off x="6817884" y="4221088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o, ọ</a:t>
            </a:r>
          </a:p>
        </p:txBody>
      </p:sp>
      <p:sp>
        <p:nvSpPr>
          <p:cNvPr id="12" name="Zaobljeni pravokotnik 11"/>
          <p:cNvSpPr/>
          <p:nvPr/>
        </p:nvSpPr>
        <p:spPr>
          <a:xfrm>
            <a:off x="602884" y="3793705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č, ć</a:t>
            </a:r>
          </a:p>
        </p:txBody>
      </p:sp>
      <p:sp>
        <p:nvSpPr>
          <p:cNvPr id="15" name="Zaobljeni pravokotnik 14"/>
          <p:cNvSpPr/>
          <p:nvPr/>
        </p:nvSpPr>
        <p:spPr>
          <a:xfrm>
            <a:off x="3710384" y="3763888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γ</a:t>
            </a:r>
            <a:endParaRPr lang="sl-SI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14" name="Zaobljeni pravokotnik 6">
            <a:extLst>
              <a:ext uri="{FF2B5EF4-FFF2-40B4-BE49-F238E27FC236}">
                <a16:creationId xmlns:a16="http://schemas.microsoft.com/office/drawing/2014/main" id="{B85845EA-34E2-4D76-9B6A-C29FD32B73DD}"/>
              </a:ext>
            </a:extLst>
          </p:cNvPr>
          <p:cNvSpPr/>
          <p:nvPr/>
        </p:nvSpPr>
        <p:spPr>
          <a:xfrm>
            <a:off x="458868" y="1772816"/>
            <a:ext cx="1058416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2351852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279</Words>
  <Application>Microsoft Office PowerPoint</Application>
  <PresentationFormat>Diaprojekcija na zaslonu (4:3)</PresentationFormat>
  <Paragraphs>92</Paragraphs>
  <Slides>22</Slides>
  <Notes>0</Notes>
  <HiddenSlides>0</HiddenSlides>
  <MMClips>2</MMClips>
  <ScaleCrop>false</ScaleCrop>
  <HeadingPairs>
    <vt:vector size="8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8" baseType="lpstr">
      <vt:lpstr>00 ZRCola</vt:lpstr>
      <vt:lpstr>Arial</vt:lpstr>
      <vt:lpstr>Calibri</vt:lpstr>
      <vt:lpstr>Helvetica</vt:lpstr>
      <vt:lpstr>Thème Office</vt:lpstr>
      <vt:lpstr>Acrobat Document</vt:lpstr>
      <vt:lpstr>ISTRSKI GOVORI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Clean wavy (orange)</dc:title>
  <dc:creator>showeet.com</dc:creator>
  <cp:lastModifiedBy>Ingrid Celestina</cp:lastModifiedBy>
  <cp:revision>183</cp:revision>
  <dcterms:created xsi:type="dcterms:W3CDTF">2012-01-16T12:17:13Z</dcterms:created>
  <dcterms:modified xsi:type="dcterms:W3CDTF">2022-01-17T13:53:58Z</dcterms:modified>
  <cp:category>Templates</cp:category>
</cp:coreProperties>
</file>